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89" r:id="rId2"/>
  </p:sldMasterIdLst>
  <p:notesMasterIdLst>
    <p:notesMasterId r:id="rId23"/>
  </p:notesMasterIdLst>
  <p:handoutMasterIdLst>
    <p:handoutMasterId r:id="rId24"/>
  </p:handoutMasterIdLst>
  <p:sldIdLst>
    <p:sldId id="298" r:id="rId3"/>
    <p:sldId id="310" r:id="rId4"/>
    <p:sldId id="325" r:id="rId5"/>
    <p:sldId id="324" r:id="rId6"/>
    <p:sldId id="959" r:id="rId7"/>
    <p:sldId id="331" r:id="rId8"/>
    <p:sldId id="960" r:id="rId9"/>
    <p:sldId id="958" r:id="rId10"/>
    <p:sldId id="962" r:id="rId11"/>
    <p:sldId id="963" r:id="rId12"/>
    <p:sldId id="964" r:id="rId13"/>
    <p:sldId id="308" r:id="rId14"/>
    <p:sldId id="307" r:id="rId15"/>
    <p:sldId id="330" r:id="rId16"/>
    <p:sldId id="965" r:id="rId17"/>
    <p:sldId id="966" r:id="rId18"/>
    <p:sldId id="967" r:id="rId19"/>
    <p:sldId id="327" r:id="rId20"/>
    <p:sldId id="288" r:id="rId21"/>
    <p:sldId id="326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FEC"/>
    <a:srgbClr val="DDE8BE"/>
    <a:srgbClr val="CBD5F5"/>
    <a:srgbClr val="95BFE5"/>
    <a:srgbClr val="CBE4F7"/>
    <a:srgbClr val="B0CDED"/>
    <a:srgbClr val="87A6DD"/>
    <a:srgbClr val="AEBDE9"/>
    <a:srgbClr val="BDC9F2"/>
    <a:srgbClr val="A5B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89565" autoAdjust="0"/>
  </p:normalViewPr>
  <p:slideViewPr>
    <p:cSldViewPr>
      <p:cViewPr varScale="1">
        <p:scale>
          <a:sx n="108" d="100"/>
          <a:sy n="108" d="100"/>
        </p:scale>
        <p:origin x="568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421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55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t>10/9/2025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1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1FD3A-3BF0-6B94-D8E0-0B79C036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B51EE-0465-4192-DDD1-80C95807D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81921-ADA2-529C-0C5F-3A871094F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E8184-FE8D-9BEA-BD65-E8784A7DA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2E5F-1A1E-F6F0-7992-7B8B868F6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6552B-F5CB-E113-28A0-46E9DC4C3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98503-38C2-B9AD-D0A5-FE61ABFA4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AAD41-0F1F-A76E-1239-E9681461A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0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3314C-3AB2-48D1-4C1F-ACC0F97B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598C2B-855D-0F9C-1E04-E1E7BBD1D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C54FF-9C66-1EF5-194E-25B20B85D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C00CA-976B-1DAE-7888-9F3D7654CD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94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1F9B8-F54D-36D7-A82A-9127BB00E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4F0CD-6581-96AC-9D93-58C2A8470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263FB-3D95-9617-9DD8-A127DE417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A2B19-1DB2-4D80-F02A-6B5551A6D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BA2F-D804-4E20-CB87-959D57BD3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6EFBE-C424-9FBC-16A6-27B052F2F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42E75-404F-89B7-5D8B-011FBEDBD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04B91-7E16-9793-B863-5375F291B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8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FF16-27F6-50C5-C3F3-7F3E5284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1B3AD-EABC-598E-A3DC-DEA899A89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3B9D1-94DC-3FD3-32F5-6E02ED824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70C2F-7495-3C13-AC39-FFCBCB91C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72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974BA-EECB-0900-3EAB-531B0C0D0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CCC77-785A-731C-1C9F-F0C56FACC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46857-26E4-D352-0629-233837834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8AAE-B0D8-1039-8F62-8290E4566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2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2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25903-1B15-935B-FA99-B1EB5989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99F05-F56C-97AB-477F-A89F2C929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3412F-35FD-C0CB-836E-A9D083BAA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CA104-9325-4618-CC1D-575C47272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6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8A89D-250B-5025-9D19-DA757631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BBAD5-49A7-70F9-BD41-20A026DA7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ED97A-D87C-E24F-628E-4FB71EB42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1F75D-78C0-F95B-136E-502FEA2AB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5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63A6E-10B0-C093-5B30-DA68F379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6E5CF-38A1-99AF-D068-4CEC4B05F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89C8F-A320-CE7F-01BF-874540A7F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F6178-EB9E-554A-576B-76623E24B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1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1738-CFDC-47A7-748F-3F17E2A1F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7B1B5-6D51-169F-DD43-665AE4733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756BB-C0E2-DCBA-9D16-A1A8C2541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00A10-720F-D507-9FD3-5C4ECB033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7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A2CC-3E81-6AB2-6B06-09882C00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8B18A-C307-AE99-D0EF-54CF0C774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00A4D-76BA-880D-1E43-FF395F968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B859F-2D48-42C0-DD43-1477F43F8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1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287E3-9F6D-96C7-B470-D1FFD8B90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C530C-8FE6-58B0-9933-7E8F0567B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BAAF2A-CD7B-1101-53E8-5C30FED4F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6A661-B55E-A38F-1095-68163AADB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99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B5E4-DCD8-F924-04E9-C4CA2F2B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51EC9-8E53-8604-9F9C-A5C3CB54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7BE5F-73A4-114E-365D-916E1C633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DBCAD-056F-5BAB-673D-329FB589E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EF71-DE6C-4B51-996E-C16873494508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9928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907A-E5C4-4BC9-A987-B35FB4E1DE0D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4259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E5AA-ED4C-4562-BD7A-D46F8C72EC33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1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EF71-DE6C-4B51-996E-C16873494508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6963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D0AA-E9FC-4E80-869B-6083C3F8986C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09431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4644-291B-4EA6-A0B7-37F33914607B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88370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670A-919C-4020-B5F1-88A1FD909537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412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97B1-045A-4369-A317-ED6E050FBDA2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0677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77E7-3EF4-4885-AB41-4F349F0B3866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6595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100-0AEB-4446-B602-5968B9779315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4045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2BF82DE1-B236-4520-9B91-2F686607261B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989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D0AA-E9FC-4E80-869B-6083C3F8986C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4225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37DA-336F-439E-9E17-E36F5B0F3CF5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8804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907A-E5C4-4BC9-A987-B35FB4E1DE0D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977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E5AA-ED4C-4562-BD7A-D46F8C72EC33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0194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4644-291B-4EA6-A0B7-37F33914607B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21819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670A-919C-4020-B5F1-88A1FD909537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909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97B1-045A-4369-A317-ED6E050FBDA2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648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77E7-3EF4-4885-AB41-4F349F0B3866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8680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100-0AEB-4446-B602-5968B9779315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3287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BF82DE1-B236-4520-9B91-2F686607261B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717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37DA-336F-439E-9E17-E36F5B0F3CF5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6797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FA5630-1A63-4849-A3F8-0F42C3402C52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0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FA5630-1A63-4849-A3F8-0F42C3402C52}" type="datetime1">
              <a:rPr lang="en-US" smtClean="0"/>
              <a:t>10/9/2025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75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1"/>
            <a:ext cx="9144000" cy="44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3361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6E47B-3F5B-0852-5FB3-21A0AC49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831405-5769-3C96-6A47-817DAB01141B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19D891-219A-E073-CF86-32495FB5F6A6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03E1B-C8E4-8D64-09FF-F1D17852106E}"/>
              </a:ext>
            </a:extLst>
          </p:cNvPr>
          <p:cNvSpPr/>
          <p:nvPr/>
        </p:nvSpPr>
        <p:spPr>
          <a:xfrm>
            <a:off x="1219200" y="228600"/>
            <a:ext cx="35052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91C5B-9EA2-56A0-143D-E380A60174AF}"/>
              </a:ext>
            </a:extLst>
          </p:cNvPr>
          <p:cNvSpPr/>
          <p:nvPr/>
        </p:nvSpPr>
        <p:spPr>
          <a:xfrm>
            <a:off x="1219200" y="396958"/>
            <a:ext cx="35814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DEMOLITION FLOOR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95253-9490-7A5C-43C5-C726578BB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r="336"/>
          <a:stretch/>
        </p:blipFill>
        <p:spPr>
          <a:xfrm>
            <a:off x="895350" y="1025482"/>
            <a:ext cx="11277600" cy="47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C45B6-C0AF-36E1-A890-CF627A0A7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A92554-0CF6-C936-ECFD-0FC09F3A2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4099" r="4730" b="4099"/>
          <a:stretch>
            <a:fillRect/>
          </a:stretch>
        </p:blipFill>
        <p:spPr>
          <a:xfrm>
            <a:off x="787319" y="530333"/>
            <a:ext cx="11404681" cy="5279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46CFA8-300A-71F3-AFC6-4EB7C6008204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A36A8-1C07-B762-F6CB-4420F5FBDCEE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D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3EF2D1-F6AB-5163-1A92-ED621DC77BAC}"/>
              </a:ext>
            </a:extLst>
          </p:cNvPr>
          <p:cNvSpPr/>
          <p:nvPr/>
        </p:nvSpPr>
        <p:spPr>
          <a:xfrm>
            <a:off x="1219200" y="228600"/>
            <a:ext cx="35052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38FE4-362E-5E33-A50B-8A978B22D1D6}"/>
              </a:ext>
            </a:extLst>
          </p:cNvPr>
          <p:cNvSpPr/>
          <p:nvPr/>
        </p:nvSpPr>
        <p:spPr>
          <a:xfrm>
            <a:off x="1219200" y="396958"/>
            <a:ext cx="35814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RENOVATION FLOOR PLAN</a:t>
            </a:r>
          </a:p>
        </p:txBody>
      </p:sp>
      <p:pic>
        <p:nvPicPr>
          <p:cNvPr id="3" name="Picture 2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1F220594-E48A-B4BD-BF2F-D072F752E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30" y="116155"/>
            <a:ext cx="2465070" cy="15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2F42-C02C-BF52-0E9A-2E670DBD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1306EE5-648E-8ADE-9842-1604E55D4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2CAFA-4678-4E35-8D93-DDE5542ED86A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84343-B511-8F3C-7D9E-FBCB5E26794F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D7127B-EBB5-FA9C-61EE-340EE1CF4319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building with flags and people crossing the street&#10;&#10;AI-generated content may be incorrect.">
            <a:extLst>
              <a:ext uri="{FF2B5EF4-FFF2-40B4-BE49-F238E27FC236}">
                <a16:creationId xmlns:a16="http://schemas.microsoft.com/office/drawing/2014/main" id="{84D51613-6A06-E04B-BB26-71EFFB556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"/>
          <a:stretch>
            <a:fillRect/>
          </a:stretch>
        </p:blipFill>
        <p:spPr>
          <a:xfrm>
            <a:off x="551011" y="-11558"/>
            <a:ext cx="11031389" cy="6345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60B687-04FC-ED3C-8AD7-4CD240B2AA09}"/>
              </a:ext>
            </a:extLst>
          </p:cNvPr>
          <p:cNvSpPr/>
          <p:nvPr/>
        </p:nvSpPr>
        <p:spPr>
          <a:xfrm>
            <a:off x="5334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61303-E0B4-D8C3-15E5-91E67708199E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F920E-0AD4-11E5-E727-77D06B00E30E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MAIN ENTRANCE</a:t>
            </a:r>
          </a:p>
        </p:txBody>
      </p:sp>
    </p:spTree>
    <p:extLst>
      <p:ext uri="{BB962C8B-B14F-4D97-AF65-F5344CB8AC3E}">
        <p14:creationId xmlns:p14="http://schemas.microsoft.com/office/powerpoint/2010/main" val="356168388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F1E2C-9788-86CB-E215-D1970D0A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2220A2A-F9C6-3AB7-73B3-BCA9FA608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332C8-6E2E-88B7-7A33-0731E2F5EC02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CA847-5FF2-8C73-EC0C-2949F44F36D7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97358-0487-AA8B-CCB6-DFCF783CFD07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alking in front of a building&#10;&#10;AI-generated content may be incorrect.">
            <a:extLst>
              <a:ext uri="{FF2B5EF4-FFF2-40B4-BE49-F238E27FC236}">
                <a16:creationId xmlns:a16="http://schemas.microsoft.com/office/drawing/2014/main" id="{2D1D395E-E7D2-B919-22EF-9E1EAF676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"/>
          <a:stretch>
            <a:fillRect/>
          </a:stretch>
        </p:blipFill>
        <p:spPr>
          <a:xfrm>
            <a:off x="550869" y="11229"/>
            <a:ext cx="11164681" cy="6322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1E2A54-D7E1-5B51-DB7A-AFDEC639E7BB}"/>
              </a:ext>
            </a:extLst>
          </p:cNvPr>
          <p:cNvSpPr/>
          <p:nvPr/>
        </p:nvSpPr>
        <p:spPr>
          <a:xfrm>
            <a:off x="5334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649F9-39DA-4B52-14C6-D6525C99B94D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5B8B8-24F6-1386-8609-D53A14689F82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MAIN ENTRANCE</a:t>
            </a:r>
          </a:p>
        </p:txBody>
      </p:sp>
    </p:spTree>
    <p:extLst>
      <p:ext uri="{BB962C8B-B14F-4D97-AF65-F5344CB8AC3E}">
        <p14:creationId xmlns:p14="http://schemas.microsoft.com/office/powerpoint/2010/main" val="307306665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352D3-1EC2-0D5E-4B9A-33CEE04A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lawn and a lawn&#10;&#10;AI-generated content may be incorrect.">
            <a:extLst>
              <a:ext uri="{FF2B5EF4-FFF2-40B4-BE49-F238E27FC236}">
                <a16:creationId xmlns:a16="http://schemas.microsoft.com/office/drawing/2014/main" id="{D65889F6-8F6E-FC27-7112-BC4510B67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25968"/>
            <a:ext cx="11197568" cy="629863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D9DEA5D-A5F1-2E3A-DA88-380C08B94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AF79C2-82F9-88A4-4377-AB8B289101CF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BC501-671E-4E72-8FBF-23978A63E7E4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159FE3-C78E-0F26-01B4-2CEB7B37381F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92F51F-E88D-EF69-7B68-735DD7E6426E}"/>
              </a:ext>
            </a:extLst>
          </p:cNvPr>
          <p:cNvSpPr/>
          <p:nvPr/>
        </p:nvSpPr>
        <p:spPr>
          <a:xfrm>
            <a:off x="4572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FDEE7-E669-6C24-9CC9-4532E5408B58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9C79B-09AD-D2A1-E275-BA9D32F07D76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GYM ENTRANCE &amp; BAND ROOM</a:t>
            </a:r>
          </a:p>
        </p:txBody>
      </p:sp>
    </p:spTree>
    <p:extLst>
      <p:ext uri="{BB962C8B-B14F-4D97-AF65-F5344CB8AC3E}">
        <p14:creationId xmlns:p14="http://schemas.microsoft.com/office/powerpoint/2010/main" val="16678615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C4BBB-DFBE-9FF5-594F-8475C9F8E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ED414125-34E7-86A3-4E8D-5E8BEBB55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67600-D837-59C3-2BBE-6DCE8AD4021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46EA24-514A-D9D9-BE2C-55FBFEE77F94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8EE94-7959-A240-0745-1B6341633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571"/>
          <a:stretch>
            <a:fillRect/>
          </a:stretch>
        </p:blipFill>
        <p:spPr>
          <a:xfrm>
            <a:off x="533400" y="1"/>
            <a:ext cx="11125199" cy="6331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9E2F3-B0E0-8153-D411-483CC1660E4E}"/>
              </a:ext>
            </a:extLst>
          </p:cNvPr>
          <p:cNvSpPr/>
          <p:nvPr/>
        </p:nvSpPr>
        <p:spPr>
          <a:xfrm>
            <a:off x="5334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7E953-E5DF-6748-8B35-CFBB03CFF522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780C9-44E8-B0BD-5005-2C140D65C75C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GYM &amp; WEIGHT ROOM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4B504-5FE7-3040-BB7A-80E6694685E8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2471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01387-1F56-6FE6-0D95-4F283568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52120DE-E46D-91F8-3BB3-510686A49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1CE9E-BEED-63BF-3C16-39E5A81C1871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1560A-CC18-443D-E9F5-C746CDB5639F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4358-D0E0-28CC-8F61-62A3EB3C6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r="584"/>
          <a:stretch/>
        </p:blipFill>
        <p:spPr>
          <a:xfrm>
            <a:off x="533400" y="1"/>
            <a:ext cx="11125199" cy="6331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BAA449-A29D-E3E1-2F51-5A5B053A9499}"/>
              </a:ext>
            </a:extLst>
          </p:cNvPr>
          <p:cNvSpPr/>
          <p:nvPr/>
        </p:nvSpPr>
        <p:spPr>
          <a:xfrm>
            <a:off x="5334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874D0-9DB8-1B7E-6E7D-F8311A341CCA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E2AD1-C1B0-5EA4-BA61-37AC17F4A2B7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NJROTC &amp; CLASSROOMS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786A1E-6A67-42B9-6403-2E4D9EC05700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48231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3E6DD-E280-77FE-E73F-E3F7FA978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25B8965-8F0C-C97D-02A2-8364B5376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713FF-199D-B464-4486-999EE7EA980F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33281F-97C5-1074-DCED-DE8658FA4556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87334-6BD2-CB42-3D8B-3C0C1CB7A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r="584"/>
          <a:stretch/>
        </p:blipFill>
        <p:spPr>
          <a:xfrm>
            <a:off x="533400" y="1"/>
            <a:ext cx="11125199" cy="6331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418EE3-7CA6-B8E5-A22A-00A866DFBAA9}"/>
              </a:ext>
            </a:extLst>
          </p:cNvPr>
          <p:cNvSpPr/>
          <p:nvPr/>
        </p:nvSpPr>
        <p:spPr>
          <a:xfrm>
            <a:off x="53340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6D2F8-A931-B635-41E8-FC0F3299BD6A}"/>
              </a:ext>
            </a:extLst>
          </p:cNvPr>
          <p:cNvSpPr txBox="1"/>
          <p:nvPr/>
        </p:nvSpPr>
        <p:spPr>
          <a:xfrm>
            <a:off x="57466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E747A-EA3E-BF4F-7E8B-EADF4BCD5975}"/>
              </a:ext>
            </a:extLst>
          </p:cNvPr>
          <p:cNvSpPr txBox="1"/>
          <p:nvPr/>
        </p:nvSpPr>
        <p:spPr>
          <a:xfrm>
            <a:off x="57466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VETERANS WALK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E3724-EF4E-DDD5-3EB7-56888554330B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252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7BA55-DEFB-794D-488F-4C5B617A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3214D8-27AF-C727-A089-0B3A661AA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5555" r="8759" b="6457"/>
          <a:stretch>
            <a:fillRect/>
          </a:stretch>
        </p:blipFill>
        <p:spPr>
          <a:xfrm>
            <a:off x="2075962" y="0"/>
            <a:ext cx="9811238" cy="6324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076937-E12A-1785-5120-8EA930B3AF2E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C5CF5D-2E6D-A8BE-A5A7-F01DA693693C}"/>
              </a:ext>
            </a:extLst>
          </p:cNvPr>
          <p:cNvSpPr txBox="1">
            <a:spLocks/>
          </p:cNvSpPr>
          <p:nvPr/>
        </p:nvSpPr>
        <p:spPr>
          <a:xfrm rot="16200000">
            <a:off x="-1990247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SCHEDULE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2CD19-4CEB-ABA6-84E0-B3A40D548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r="9432"/>
          <a:stretch/>
        </p:blipFill>
        <p:spPr>
          <a:xfrm>
            <a:off x="2655568" y="-1"/>
            <a:ext cx="6640832" cy="6324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5164D0-E54F-9E54-6C50-BE558EB1D69D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27043-D69F-E837-FFBB-E769C1C72354}"/>
              </a:ext>
            </a:extLst>
          </p:cNvPr>
          <p:cNvSpPr txBox="1">
            <a:spLocks/>
          </p:cNvSpPr>
          <p:nvPr/>
        </p:nvSpPr>
        <p:spPr>
          <a:xfrm rot="16200000">
            <a:off x="-1990247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BUDGET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86" y="223538"/>
            <a:ext cx="2761488" cy="2304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9026"/>
            <a:ext cx="9144000" cy="3185505"/>
          </a:xfrm>
        </p:spPr>
        <p:txBody>
          <a:bodyPr>
            <a:normAutofit/>
          </a:bodyPr>
          <a:lstStyle/>
          <a:p>
            <a:pPr algn="ctr"/>
            <a:r>
              <a:rPr lang="en-US" sz="4400" spc="300" dirty="0">
                <a:solidFill>
                  <a:schemeClr val="tx1"/>
                </a:solidFill>
              </a:rPr>
              <a:t>SILVER BLUFF HIGH SCHOOL</a:t>
            </a:r>
            <a:endParaRPr lang="en-US" sz="44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47800" y="3962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pc="0" dirty="0">
                <a:solidFill>
                  <a:srgbClr val="FBAF41"/>
                </a:solidFill>
              </a:rPr>
              <a:t>AIKEN COUNTY PUBLIC SCHOOL DISTRICT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6976C1-DD09-B73F-1A00-D73B3783E58B}"/>
              </a:ext>
            </a:extLst>
          </p:cNvPr>
          <p:cNvSpPr txBox="1">
            <a:spLocks/>
          </p:cNvSpPr>
          <p:nvPr/>
        </p:nvSpPr>
        <p:spPr>
          <a:xfrm>
            <a:off x="1524000" y="2271108"/>
            <a:ext cx="9144000" cy="715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pc="300" dirty="0">
                <a:solidFill>
                  <a:schemeClr val="tx1"/>
                </a:solidFill>
              </a:rPr>
              <a:t>SCHEMATIC DESIGN 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4B0F4-A6E5-EB48-B5A0-D615213AF792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grey and white bulldog head with spikes&#10;&#10;AI-generated content may be incorrect.">
            <a:extLst>
              <a:ext uri="{FF2B5EF4-FFF2-40B4-BE49-F238E27FC236}">
                <a16:creationId xmlns:a16="http://schemas.microsoft.com/office/drawing/2014/main" id="{B5B920EC-5AC4-881C-0539-377835FCE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11" y="4953000"/>
            <a:ext cx="1370689" cy="1242758"/>
          </a:xfrm>
          <a:prstGeom prst="rect">
            <a:avLst/>
          </a:prstGeom>
        </p:spPr>
      </p:pic>
      <p:pic>
        <p:nvPicPr>
          <p:cNvPr id="13" name="Picture 12" descr="A logo with blue and orange letters&#10;&#10;AI-generated content may be incorrect.">
            <a:extLst>
              <a:ext uri="{FF2B5EF4-FFF2-40B4-BE49-F238E27FC236}">
                <a16:creationId xmlns:a16="http://schemas.microsoft.com/office/drawing/2014/main" id="{0ABDAFEA-6B7E-1681-E050-26BA43F52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042536"/>
            <a:ext cx="1244747" cy="1244747"/>
          </a:xfrm>
          <a:prstGeom prst="rect">
            <a:avLst/>
          </a:prstGeom>
        </p:spPr>
      </p:pic>
      <p:pic>
        <p:nvPicPr>
          <p:cNvPr id="15" name="Picture 1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71A5CF64-428B-099C-ECF1-1CACEBC95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6" y="4708592"/>
            <a:ext cx="3182874" cy="18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C4436-3662-F83E-8D02-7CBB90FF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flags and people crossing the street&#10;&#10;AI-generated content may be incorrect.">
            <a:extLst>
              <a:ext uri="{FF2B5EF4-FFF2-40B4-BE49-F238E27FC236}">
                <a16:creationId xmlns:a16="http://schemas.microsoft.com/office/drawing/2014/main" id="{49F39BE9-8995-D5D2-41C0-A42E31E4A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5947" b="9610"/>
          <a:stretch>
            <a:fillRect/>
          </a:stretch>
        </p:blipFill>
        <p:spPr>
          <a:xfrm>
            <a:off x="1767840" y="304800"/>
            <a:ext cx="9144000" cy="5734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5A5A99-2EE2-F56C-9AFB-B66F9B547A82}"/>
              </a:ext>
            </a:extLst>
          </p:cNvPr>
          <p:cNvSpPr/>
          <p:nvPr/>
        </p:nvSpPr>
        <p:spPr>
          <a:xfrm>
            <a:off x="1767840" y="228600"/>
            <a:ext cx="9144000" cy="5867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5FC33-F453-C8D3-4A92-B97B8A082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</a:t>
            </a:r>
            <a: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	</a:t>
            </a:r>
            <a:br>
              <a:rPr lang="en-US" sz="7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200" spc="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2B028-71D5-277F-6C2C-A602564C1123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A190-9892-42C1-F1DF-5209E830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BBB8B-0F2A-F250-CAD6-0B8FF9C3E000}"/>
              </a:ext>
            </a:extLst>
          </p:cNvPr>
          <p:cNvSpPr txBox="1">
            <a:spLocks/>
          </p:cNvSpPr>
          <p:nvPr/>
        </p:nvSpPr>
        <p:spPr>
          <a:xfrm>
            <a:off x="1219200" y="381000"/>
            <a:ext cx="9677400" cy="46634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Font typeface="Calibri" panose="020F0502020204030204" pitchFamily="34" charset="0"/>
              <a:buNone/>
            </a:pPr>
            <a:endParaRPr lang="en-US" sz="1800" dirty="0">
              <a:latin typeface="Larsseit" pitchFamily="2" charset="0"/>
            </a:endParaRPr>
          </a:p>
          <a:p>
            <a:pPr marL="0" indent="0" algn="just" fontAlgn="base">
              <a:buFont typeface="Calibri" panose="020F0502020204030204" pitchFamily="34" charset="0"/>
              <a:buNone/>
            </a:pPr>
            <a:r>
              <a:rPr lang="en-US" sz="1800" dirty="0">
                <a:latin typeface="Californian FB" panose="0207040306080B030204" pitchFamily="18" charset="0"/>
              </a:rPr>
              <a:t>The additions to Silver Bluff High School were developed through a collaborative process involving extensive discussions and interviews with district staff, facilities personnel, the principal, department heads, teachers, counselors, community members, and Hood Construction. These discussions helped shape a design that meets both current and future needs.</a:t>
            </a:r>
          </a:p>
          <a:p>
            <a:pPr marL="0" indent="0" algn="just" fontAlgn="base">
              <a:buNone/>
            </a:pPr>
            <a:r>
              <a:rPr lang="en-US" sz="1800" dirty="0">
                <a:latin typeface="Californian FB" panose="0207040306080B030204" pitchFamily="18" charset="0"/>
              </a:rPr>
              <a:t>Key goals included creating a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secure</a:t>
            </a:r>
            <a:r>
              <a:rPr lang="en-US" sz="1800" dirty="0">
                <a:latin typeface="Californian FB" panose="0207040306080B030204" pitchFamily="18" charset="0"/>
              </a:rPr>
              <a:t> and highly visible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main entrance</a:t>
            </a:r>
            <a:r>
              <a:rPr lang="en-US" sz="1800" dirty="0">
                <a:latin typeface="Californian FB" panose="0207040306080B030204" pitchFamily="18" charset="0"/>
              </a:rPr>
              <a:t>, expanding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classroom capacity</a:t>
            </a:r>
            <a:r>
              <a:rPr lang="en-US" sz="1800" dirty="0">
                <a:latin typeface="Californian FB" panose="0207040306080B030204" pitchFamily="18" charset="0"/>
              </a:rPr>
              <a:t>, modernizing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science labs</a:t>
            </a:r>
            <a:r>
              <a:rPr lang="en-US" sz="1800" dirty="0">
                <a:latin typeface="Californian FB" panose="0207040306080B030204" pitchFamily="18" charset="0"/>
              </a:rPr>
              <a:t>, and establishing future ready CTE spaces for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welding</a:t>
            </a:r>
            <a:r>
              <a:rPr lang="en-US" sz="1800" dirty="0">
                <a:latin typeface="Californian FB" panose="0207040306080B030204" pitchFamily="18" charset="0"/>
              </a:rPr>
              <a:t>,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agricultural science</a:t>
            </a:r>
            <a:r>
              <a:rPr lang="en-US" sz="1800" dirty="0">
                <a:latin typeface="Californian FB" panose="0207040306080B030204" pitchFamily="18" charset="0"/>
              </a:rPr>
              <a:t>, and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culinary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arts</a:t>
            </a:r>
            <a:r>
              <a:rPr lang="en-US" sz="1800" dirty="0">
                <a:latin typeface="Californian FB" panose="0207040306080B030204" pitchFamily="18" charset="0"/>
              </a:rPr>
              <a:t>. The project also includes new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administrative</a:t>
            </a:r>
            <a:r>
              <a:rPr lang="en-US" sz="1800" dirty="0">
                <a:latin typeface="Californian FB" panose="0207040306080B030204" pitchFamily="18" charset="0"/>
              </a:rPr>
              <a:t> and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guidance</a:t>
            </a:r>
            <a:r>
              <a:rPr lang="en-US" sz="1800" dirty="0">
                <a:latin typeface="Californian FB" panose="0207040306080B030204" pitchFamily="18" charset="0"/>
              </a:rPr>
              <a:t> offices, a state-of-the art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competition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gym</a:t>
            </a:r>
            <a:r>
              <a:rPr lang="en-US" sz="1800" dirty="0">
                <a:latin typeface="Californian FB" panose="0207040306080B030204" pitchFamily="18" charset="0"/>
              </a:rPr>
              <a:t> and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weight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room</a:t>
            </a:r>
            <a:r>
              <a:rPr lang="en-US" sz="1800" dirty="0">
                <a:latin typeface="Californian FB" panose="0207040306080B030204" pitchFamily="18" charset="0"/>
              </a:rPr>
              <a:t>, enhanced facilities for the award-winning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band</a:t>
            </a:r>
            <a:r>
              <a:rPr lang="en-US" sz="1800" dirty="0">
                <a:latin typeface="Californian FB" panose="0207040306080B030204" pitchFamily="18" charset="0"/>
              </a:rPr>
              <a:t> program, and a dedicated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NJROTC</a:t>
            </a:r>
            <a:r>
              <a:rPr lang="en-US" sz="1800" dirty="0">
                <a:latin typeface="Californian FB" panose="0207040306080B030204" pitchFamily="18" charset="0"/>
              </a:rPr>
              <a:t> suite. </a:t>
            </a:r>
          </a:p>
          <a:p>
            <a:pPr marL="0" indent="0" algn="just" fontAlgn="base">
              <a:buFont typeface="Calibri" panose="020F0502020204030204" pitchFamily="34" charset="0"/>
              <a:buNone/>
            </a:pPr>
            <a:r>
              <a:rPr lang="en-US" sz="1800" dirty="0">
                <a:latin typeface="Californian FB" panose="0207040306080B030204" pitchFamily="18" charset="0"/>
              </a:rPr>
              <a:t>A highlight of the addition is the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Veterans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Walk</a:t>
            </a:r>
            <a:r>
              <a:rPr lang="en-US" sz="1800" dirty="0">
                <a:latin typeface="Californian FB" panose="0207040306080B030204" pitchFamily="18" charset="0"/>
              </a:rPr>
              <a:t>, a community-driven feature that will relocate existing monuments, military flags, and commemorative pavers to a prominent space between the new entrance and the NJROTC wing.</a:t>
            </a:r>
          </a:p>
          <a:p>
            <a:pPr marL="0" indent="0" algn="just" fontAlgn="base">
              <a:buFont typeface="Calibri" panose="020F0502020204030204" pitchFamily="34" charset="0"/>
              <a:buNone/>
            </a:pPr>
            <a:r>
              <a:rPr lang="en-US" sz="1800" dirty="0">
                <a:latin typeface="Californian FB" panose="0207040306080B030204" pitchFamily="18" charset="0"/>
              </a:rPr>
              <a:t>Renovations to the existing building will include improved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corridor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sight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lines</a:t>
            </a:r>
            <a:r>
              <a:rPr lang="en-US" sz="1800" dirty="0">
                <a:latin typeface="Californian FB" panose="0207040306080B030204" pitchFamily="18" charset="0"/>
              </a:rPr>
              <a:t>, larger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special</a:t>
            </a:r>
            <a:r>
              <a:rPr lang="en-US" sz="1800" dirty="0">
                <a:latin typeface="Californian FB" panose="0207040306080B030204" pitchFamily="18" charset="0"/>
              </a:rPr>
              <a:t>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education</a:t>
            </a:r>
            <a:r>
              <a:rPr lang="en-US" sz="1800" dirty="0">
                <a:latin typeface="Californian FB" panose="0207040306080B030204" pitchFamily="18" charset="0"/>
              </a:rPr>
              <a:t> classrooms, and a new home for onsite </a:t>
            </a:r>
            <a:r>
              <a:rPr lang="en-US" sz="1800" b="1" i="1" dirty="0">
                <a:solidFill>
                  <a:srgbClr val="DCAD49"/>
                </a:solidFill>
                <a:latin typeface="Californian FB" panose="0207040306080B030204" pitchFamily="18" charset="0"/>
              </a:rPr>
              <a:t>transportation</a:t>
            </a:r>
            <a:r>
              <a:rPr lang="en-US" sz="1800" dirty="0">
                <a:latin typeface="Californian FB" panose="0207040306080B030204" pitchFamily="18" charset="0"/>
              </a:rPr>
              <a:t> services.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125635-FB3D-6FC5-C331-395BF26B99A0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EBD2A-EF51-686D-9C6D-429898793565}"/>
              </a:ext>
            </a:extLst>
          </p:cNvPr>
          <p:cNvSpPr txBox="1">
            <a:spLocks/>
          </p:cNvSpPr>
          <p:nvPr/>
        </p:nvSpPr>
        <p:spPr>
          <a:xfrm rot="16200000">
            <a:off x="-2029692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GOALS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6423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423F41-37A1-4E39-7949-A56A37B53582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SITE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Aerial view of a school&#10;&#10;AI-generated content may be incorrect.">
            <a:extLst>
              <a:ext uri="{FF2B5EF4-FFF2-40B4-BE49-F238E27FC236}">
                <a16:creationId xmlns:a16="http://schemas.microsoft.com/office/drawing/2014/main" id="{560AECC0-B1C5-4912-E7FD-6F545EB95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2" y="0"/>
            <a:ext cx="9610107" cy="6324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B8624-074B-4317-AE4D-CEF057DA52B6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4178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91A83-6992-8905-398C-CCBF670D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73F5AB-0B66-5F6B-5440-6E54DE828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582" y="0"/>
            <a:ext cx="9568906" cy="6324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7DAB9-C410-BB77-7C4B-A1CC5326B533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E455B-03B0-B2CD-1B60-6F2C77088BBD}"/>
              </a:ext>
            </a:extLst>
          </p:cNvPr>
          <p:cNvSpPr txBox="1"/>
          <p:nvPr/>
        </p:nvSpPr>
        <p:spPr>
          <a:xfrm>
            <a:off x="7086600" y="422556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05D59-D798-6ABB-1ED4-341BE6A62EAA}"/>
              </a:ext>
            </a:extLst>
          </p:cNvPr>
          <p:cNvSpPr txBox="1"/>
          <p:nvPr/>
        </p:nvSpPr>
        <p:spPr>
          <a:xfrm>
            <a:off x="3760966" y="297763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1B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CCACE-BC2E-5A6D-F94E-61C8DF523B1A}"/>
              </a:ext>
            </a:extLst>
          </p:cNvPr>
          <p:cNvSpPr txBox="1"/>
          <p:nvPr/>
        </p:nvSpPr>
        <p:spPr>
          <a:xfrm>
            <a:off x="4984420" y="248003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1C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81A64-C1F9-0F13-64F1-A77D82A17725}"/>
              </a:ext>
            </a:extLst>
          </p:cNvPr>
          <p:cNvSpPr txBox="1"/>
          <p:nvPr/>
        </p:nvSpPr>
        <p:spPr>
          <a:xfrm>
            <a:off x="6705600" y="31623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1D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84A2A1-9AEF-BCEB-ACCB-AC435C0FE7B1}"/>
              </a:ext>
            </a:extLst>
          </p:cNvPr>
          <p:cNvSpPr txBox="1">
            <a:spLocks/>
          </p:cNvSpPr>
          <p:nvPr/>
        </p:nvSpPr>
        <p:spPr>
          <a:xfrm rot="16200000">
            <a:off x="-2275609" y="2732810"/>
            <a:ext cx="5867402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SITE PLAN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8588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C584-3770-C664-22D2-0785279C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5EB937-499F-2D2C-F224-979ECFED2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" b="1950"/>
          <a:stretch/>
        </p:blipFill>
        <p:spPr>
          <a:xfrm>
            <a:off x="1143000" y="694319"/>
            <a:ext cx="10363200" cy="587833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790A395-8339-CF7D-DF99-5CC7DE168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5BA593-ACC9-DC76-B8CF-117F76ABC8E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BEDF4-BDB5-5889-EE77-B2B09FCB1B7B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AD61FB55-0971-498A-1DC4-5D830A99C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48776"/>
            <a:ext cx="2465070" cy="1560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7D77B6-028F-F837-3AD9-DC837D5155D0}"/>
              </a:ext>
            </a:extLst>
          </p:cNvPr>
          <p:cNvSpPr/>
          <p:nvPr/>
        </p:nvSpPr>
        <p:spPr>
          <a:xfrm>
            <a:off x="1981200" y="5638800"/>
            <a:ext cx="4495800" cy="69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029B0-9284-0E85-B793-855D455CB388}"/>
              </a:ext>
            </a:extLst>
          </p:cNvPr>
          <p:cNvSpPr/>
          <p:nvPr/>
        </p:nvSpPr>
        <p:spPr>
          <a:xfrm>
            <a:off x="1219200" y="228600"/>
            <a:ext cx="40386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04A616-5D9C-682E-4C0D-9E86C2CE4917}"/>
              </a:ext>
            </a:extLst>
          </p:cNvPr>
          <p:cNvSpPr/>
          <p:nvPr/>
        </p:nvSpPr>
        <p:spPr>
          <a:xfrm>
            <a:off x="1219200" y="396958"/>
            <a:ext cx="35052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OVERALL FLOOR PLAN (PHASE 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42B36-AFC5-C30D-719C-78948DA62B09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6D8BBE-99EE-D376-0F4B-5E60C831710E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OVERALL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7090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5C323-1B0F-6016-FF56-59F1EEBEE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6118BE-BEC8-080E-E8A3-34A7A0C5C775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8D3CAF6E-CF2C-DE6B-1363-FAEE2A72D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30" y="1219200"/>
            <a:ext cx="2465070" cy="15602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CFB439-9BF7-B653-4C8C-3494D18474DA}"/>
              </a:ext>
            </a:extLst>
          </p:cNvPr>
          <p:cNvSpPr txBox="1">
            <a:spLocks/>
          </p:cNvSpPr>
          <p:nvPr/>
        </p:nvSpPr>
        <p:spPr>
          <a:xfrm rot="16200000">
            <a:off x="-2275609" y="2732810"/>
            <a:ext cx="5867402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A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779CD9-FBF3-84B3-9640-46C7D3F52BD9}"/>
              </a:ext>
            </a:extLst>
          </p:cNvPr>
          <p:cNvSpPr/>
          <p:nvPr/>
        </p:nvSpPr>
        <p:spPr>
          <a:xfrm>
            <a:off x="1219200" y="228600"/>
            <a:ext cx="35052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73872E-2ACC-126E-6FDD-5E1AE3CA14BC}"/>
              </a:ext>
            </a:extLst>
          </p:cNvPr>
          <p:cNvSpPr/>
          <p:nvPr/>
        </p:nvSpPr>
        <p:spPr>
          <a:xfrm>
            <a:off x="1219200" y="396958"/>
            <a:ext cx="37338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ADMIN &amp; CLASSROOM FLOOR PLAN</a:t>
            </a:r>
          </a:p>
        </p:txBody>
      </p:sp>
      <p:pic>
        <p:nvPicPr>
          <p:cNvPr id="5" name="Picture 4" descr="A floor plan of a building&#10;&#10;AI-generated content may be incorrect.">
            <a:extLst>
              <a:ext uri="{FF2B5EF4-FFF2-40B4-BE49-F238E27FC236}">
                <a16:creationId xmlns:a16="http://schemas.microsoft.com/office/drawing/2014/main" id="{5DAB9733-A894-DEDF-1599-A1DB4D1BC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"/>
          <a:stretch>
            <a:fillRect/>
          </a:stretch>
        </p:blipFill>
        <p:spPr>
          <a:xfrm>
            <a:off x="3886200" y="817516"/>
            <a:ext cx="7713300" cy="5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07F7F-F8E0-FBAD-5A54-83B03A462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4339E-2946-98A0-EAF8-D52B8F093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b="9509"/>
          <a:stretch>
            <a:fillRect/>
          </a:stretch>
        </p:blipFill>
        <p:spPr>
          <a:xfrm>
            <a:off x="4469257" y="30428"/>
            <a:ext cx="7417943" cy="6294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BECE0F-97B5-048B-E993-F3C086BA7098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E3B4CF96-BE0F-62FE-0770-75655271D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" y="1143000"/>
            <a:ext cx="2465070" cy="15602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C93FD0-E3D2-DBA6-1584-E07F7E1B4B38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B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65247E-1D5E-6909-B662-31C9E0D3722E}"/>
              </a:ext>
            </a:extLst>
          </p:cNvPr>
          <p:cNvSpPr/>
          <p:nvPr/>
        </p:nvSpPr>
        <p:spPr>
          <a:xfrm>
            <a:off x="1219200" y="228600"/>
            <a:ext cx="35052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9893A7-CD30-5C9B-3B5D-3AAFC235CC18}"/>
              </a:ext>
            </a:extLst>
          </p:cNvPr>
          <p:cNvSpPr/>
          <p:nvPr/>
        </p:nvSpPr>
        <p:spPr>
          <a:xfrm>
            <a:off x="1219200" y="396958"/>
            <a:ext cx="35814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ATHLETICS FLOOR 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B843AC-05FC-75E1-2632-6F4F6E27BCC9}"/>
              </a:ext>
            </a:extLst>
          </p:cNvPr>
          <p:cNvSpPr/>
          <p:nvPr/>
        </p:nvSpPr>
        <p:spPr>
          <a:xfrm>
            <a:off x="7467600" y="30428"/>
            <a:ext cx="4328197" cy="1188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cker room with blue lockers&#10;&#10;AI-generated content may be incorrect.">
            <a:extLst>
              <a:ext uri="{FF2B5EF4-FFF2-40B4-BE49-F238E27FC236}">
                <a16:creationId xmlns:a16="http://schemas.microsoft.com/office/drawing/2014/main" id="{055BF625-559E-6255-165A-42B30174B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9"/>
          <a:stretch>
            <a:fillRect/>
          </a:stretch>
        </p:blipFill>
        <p:spPr>
          <a:xfrm>
            <a:off x="1371600" y="2819400"/>
            <a:ext cx="32575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3537B-DF38-2E6C-C9D3-63EB530C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1CF8A-F199-EA58-44BA-392FA0D2836E}"/>
              </a:ext>
            </a:extLst>
          </p:cNvPr>
          <p:cNvSpPr/>
          <p:nvPr/>
        </p:nvSpPr>
        <p:spPr>
          <a:xfrm>
            <a:off x="914400" y="6412468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| </a:t>
            </a:r>
            <a:r>
              <a:rPr lang="en-US" b="1" cap="small" dirty="0">
                <a:solidFill>
                  <a:srgbClr val="FBAF41"/>
                </a:solidFill>
              </a:rPr>
              <a:t>October 14, 2025 </a:t>
            </a:r>
            <a:r>
              <a:rPr lang="en-US" dirty="0">
                <a:solidFill>
                  <a:schemeClr val="bg1"/>
                </a:solidFill>
              </a:rPr>
              <a:t>| P-</a:t>
            </a:r>
            <a:fld id="{D8B31D05-A154-4A6D-8165-A003F672A04A}" type="slidenum">
              <a:rPr lang="en-US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2C0B01C2-EC76-0BB8-A2DE-D18592598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" y="1143000"/>
            <a:ext cx="2465070" cy="15602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10BD69-4D0A-76DC-BCEA-D2892773419A}"/>
              </a:ext>
            </a:extLst>
          </p:cNvPr>
          <p:cNvSpPr txBox="1">
            <a:spLocks/>
          </p:cNvSpPr>
          <p:nvPr/>
        </p:nvSpPr>
        <p:spPr>
          <a:xfrm rot="16200000">
            <a:off x="-2008909" y="2999510"/>
            <a:ext cx="5334001" cy="858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C PLAN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1008A1-8193-87A5-1CD7-3C79773E2E42}"/>
              </a:ext>
            </a:extLst>
          </p:cNvPr>
          <p:cNvSpPr/>
          <p:nvPr/>
        </p:nvSpPr>
        <p:spPr>
          <a:xfrm>
            <a:off x="1219200" y="228600"/>
            <a:ext cx="3505200" cy="150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8F3E6-B2B3-37E2-1ACE-14E341CD0640}"/>
              </a:ext>
            </a:extLst>
          </p:cNvPr>
          <p:cNvSpPr/>
          <p:nvPr/>
        </p:nvSpPr>
        <p:spPr>
          <a:xfrm>
            <a:off x="1219200" y="396958"/>
            <a:ext cx="3581400" cy="44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CTE FLOOR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077DF-2E68-60BC-817F-A9D79CED8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4025" r="2301"/>
          <a:stretch>
            <a:fillRect/>
          </a:stretch>
        </p:blipFill>
        <p:spPr>
          <a:xfrm>
            <a:off x="4191000" y="76200"/>
            <a:ext cx="7620000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E67E38-4220-3958-4F30-705C5D7914FB}"/>
              </a:ext>
            </a:extLst>
          </p:cNvPr>
          <p:cNvSpPr/>
          <p:nvPr/>
        </p:nvSpPr>
        <p:spPr>
          <a:xfrm>
            <a:off x="3886200" y="4088271"/>
            <a:ext cx="5181600" cy="200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Retrospect">
  <a:themeElements>
    <a:clrScheme name="Custom 3">
      <a:dk1>
        <a:srgbClr val="000000"/>
      </a:dk1>
      <a:lt1>
        <a:sysClr val="window" lastClr="FFFFFF"/>
      </a:lt1>
      <a:dk2>
        <a:srgbClr val="008000"/>
      </a:dk2>
      <a:lt2>
        <a:srgbClr val="E2DFCC"/>
      </a:lt2>
      <a:accent1>
        <a:srgbClr val="50B461"/>
      </a:accent1>
      <a:accent2>
        <a:srgbClr val="36823F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8714</TotalTime>
  <Words>662</Words>
  <Application>Microsoft Office PowerPoint</Application>
  <PresentationFormat>Widescreen</PresentationFormat>
  <Paragraphs>85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 Black</vt:lpstr>
      <vt:lpstr>Calibri</vt:lpstr>
      <vt:lpstr>Calibri Light</vt:lpstr>
      <vt:lpstr>Californian FB</vt:lpstr>
      <vt:lpstr>Larsseit</vt:lpstr>
      <vt:lpstr>Retrospect</vt:lpstr>
      <vt:lpstr>1_Retrospect</vt:lpstr>
      <vt:lpstr>PowerPoint Presentation</vt:lpstr>
      <vt:lpstr>SILVER BLUFF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 COMMENTS</vt:lpstr>
    </vt:vector>
  </TitlesOfParts>
  <Company>ACS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STUDY –  2015-16 BUDGET</dc:title>
  <dc:creator>Tray Traxler</dc:creator>
  <cp:lastModifiedBy>Kimberly Waters</cp:lastModifiedBy>
  <cp:revision>379</cp:revision>
  <cp:lastPrinted>2025-10-09T13:33:42Z</cp:lastPrinted>
  <dcterms:created xsi:type="dcterms:W3CDTF">2015-01-14T14:07:42Z</dcterms:created>
  <dcterms:modified xsi:type="dcterms:W3CDTF">2025-10-09T13:39:02Z</dcterms:modified>
</cp:coreProperties>
</file>